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6" r:id="rId2"/>
    <p:sldId id="350" r:id="rId3"/>
    <p:sldId id="340" r:id="rId4"/>
    <p:sldId id="339" r:id="rId5"/>
    <p:sldId id="323" r:id="rId6"/>
    <p:sldId id="331" r:id="rId7"/>
    <p:sldId id="351" r:id="rId8"/>
    <p:sldId id="332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</p:sldIdLst>
  <p:sldSz cx="9906000" cy="6858000" type="A4"/>
  <p:notesSz cx="6858000" cy="9906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66FF"/>
    <a:srgbClr val="9966FF"/>
    <a:srgbClr val="9999FF"/>
    <a:srgbClr val="333399"/>
    <a:srgbClr val="CC66FF"/>
    <a:srgbClr val="0099FF"/>
    <a:srgbClr val="D0F490"/>
    <a:srgbClr val="9966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>
      <p:cViewPr varScale="1">
        <p:scale>
          <a:sx n="61" d="100"/>
          <a:sy n="61" d="100"/>
        </p:scale>
        <p:origin x="11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3F7B8-FFC6-4DD3-B733-46A3CAF47709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8250"/>
            <a:ext cx="48291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3F42B-CE16-4B33-A82F-FEEB4587FF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7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3F42B-CE16-4B33-A82F-FEEB4587FF3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5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3F42B-CE16-4B33-A82F-FEEB4587FF3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84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80059" y="188640"/>
            <a:ext cx="7669286" cy="2833638"/>
          </a:xfrm>
          <a:prstGeom prst="rect">
            <a:avLst/>
          </a:prstGeom>
        </p:spPr>
      </p:pic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95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80000" y="5226529"/>
            <a:ext cx="351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pPr>
              <a:defRPr/>
            </a:pPr>
            <a:r>
              <a:rPr lang="fr-FR" smtClean="0"/>
              <a:t>CIRCONCRIPTION de BÂGE 2024-2025</a:t>
            </a:r>
            <a:endParaRPr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95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8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5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95000" y="260648"/>
            <a:ext cx="3677928" cy="1358916"/>
          </a:xfrm>
          <a:prstGeom prst="rect">
            <a:avLst/>
          </a:prstGeom>
        </p:spPr>
      </p:pic>
      <p:sp>
        <p:nvSpPr>
          <p:cNvPr id="5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5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endParaRPr lang="fr-FR" cap="all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lnSpc>
                <a:spcPts val="1320"/>
              </a:lnSpc>
            </a:pPr>
            <a:r>
              <a:rPr lang="fr-FR" sz="800" smtClean="0">
                <a:solidFill>
                  <a:schemeClr val="tx1"/>
                </a:solidFill>
                <a:latin typeface="Arial Black" panose="020B0A04020102020204" pitchFamily="34" charset="0"/>
              </a:rPr>
              <a:t>CIRCONCRIPTION de BÂGE 2024-2025</a:t>
            </a:r>
            <a:endParaRPr lang="fr-FR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0000" y="3128061"/>
            <a:ext cx="9126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0" name="Connecteur droit 11"/>
          <p:cNvCxnSpPr>
            <a:cxnSpLocks/>
          </p:cNvCxnSpPr>
          <p:nvPr userDrawn="1"/>
        </p:nvCxnSpPr>
        <p:spPr bwMode="gray">
          <a:xfrm>
            <a:off x="390000" y="6379200"/>
            <a:ext cx="9126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89999" y="1200000"/>
            <a:ext cx="9126000" cy="96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endParaRPr lang="fr-FR" cap="all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lnSpc>
                <a:spcPts val="1320"/>
              </a:lnSpc>
            </a:pPr>
            <a:r>
              <a:rPr lang="fr-FR" sz="800" smtClean="0">
                <a:solidFill>
                  <a:schemeClr val="tx1"/>
                </a:solidFill>
                <a:latin typeface="Arial Black" panose="020B0A04020102020204" pitchFamily="34" charset="0"/>
              </a:rPr>
              <a:t>CIRCONCRIPTION de BÂGE 2024-2025</a:t>
            </a:r>
            <a:endParaRPr lang="fr-FR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9998" y="2522624"/>
            <a:ext cx="273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8000" y="2524800"/>
            <a:ext cx="273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85999" y="2524800"/>
            <a:ext cx="273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9906000" cy="587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/>
            </a:lvl1pPr>
          </a:lstStyle>
          <a:p>
            <a:pPr>
              <a:defRPr/>
            </a:pPr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  <a:endParaRPr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89999" y="984000"/>
            <a:ext cx="9126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 extrusionOk="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AutoNum type="arabicPeriod"/>
              <a:defRPr sz="3250"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endParaRPr lang="fr-FR" cap="all" dirty="0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lnSpc>
                <a:spcPts val="1320"/>
              </a:lnSpc>
            </a:pPr>
            <a:r>
              <a:rPr lang="fr-FR" sz="800" smtClean="0">
                <a:solidFill>
                  <a:schemeClr val="tx1"/>
                </a:solidFill>
                <a:latin typeface="Arial Black" panose="020B0A04020102020204" pitchFamily="34" charset="0"/>
              </a:rPr>
              <a:t>CIRCONCRIPTION de BÂGE 2024-2025</a:t>
            </a:r>
            <a:endParaRPr lang="fr-FR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89999" y="1200000"/>
            <a:ext cx="9126000" cy="96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endParaRPr lang="fr-FR" cap="all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lnSpc>
                <a:spcPts val="1320"/>
              </a:lnSpc>
            </a:pPr>
            <a:r>
              <a:rPr lang="fr-FR" sz="800" smtClean="0">
                <a:solidFill>
                  <a:schemeClr val="tx1"/>
                </a:solidFill>
                <a:latin typeface="Arial Black" panose="020B0A04020102020204" pitchFamily="34" charset="0"/>
              </a:rPr>
              <a:t>CIRCONCRIPTION de BÂGE 2024-2025</a:t>
            </a:r>
            <a:endParaRPr lang="fr-FR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8000" y="240000"/>
            <a:ext cx="5928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89999" y="2448000"/>
            <a:ext cx="273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88000" y="2448000"/>
            <a:ext cx="273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786000" y="2448000"/>
            <a:ext cx="273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CIRCONCRIPTION de BÂGE 2024-2025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C961-9E42-4ABD-B526-5A54F1DF4C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43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1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281002" y="105414"/>
            <a:ext cx="1394598" cy="515274"/>
          </a:xfrm>
          <a:prstGeom prst="rect">
            <a:avLst/>
          </a:prstGeom>
        </p:spPr>
      </p:pic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89999" y="1200000"/>
            <a:ext cx="9126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89999" y="2448000"/>
            <a:ext cx="9126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248500" y="6378000"/>
            <a:ext cx="12675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endParaRPr lang="fr-FR" cap="all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90000" y="6378000"/>
            <a:ext cx="6396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CIRCONCRIPTION de BÂGE 2024-2025</a:t>
            </a:r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gray">
          <a:xfrm>
            <a:off x="390000" y="6379200"/>
            <a:ext cx="9126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9" r:id="rId6"/>
  </p:sldLayoutIdLst>
  <p:hf sldNum="0" hdr="0" dt="0"/>
  <p:txStyles>
    <p:titleStyle>
      <a:lvl1pPr algn="l" defTabSz="914378">
        <a:lnSpc>
          <a:spcPct val="90000"/>
        </a:lnSpc>
        <a:spcBef>
          <a:spcPts val="0"/>
        </a:spcBef>
        <a:buNone/>
        <a:defRPr sz="25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/>
          </a:solidFill>
          <a:latin typeface="+mn-lt"/>
          <a:ea typeface="+mn-ea"/>
          <a:cs typeface="+mn-cs"/>
        </a:defRPr>
      </a:lvl1pPr>
      <a:lvl2pPr marL="251994" indent="-71999" algn="l" defTabSz="914378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/>
          </a:solidFill>
          <a:latin typeface="+mn-lt"/>
          <a:ea typeface="+mn-ea"/>
          <a:cs typeface="+mn-cs"/>
        </a:defRPr>
      </a:lvl2pPr>
      <a:lvl3pPr marL="431990" indent="-71999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/>
          </a:solidFill>
          <a:latin typeface="+mn-lt"/>
          <a:ea typeface="+mn-ea"/>
          <a:cs typeface="+mn-cs"/>
        </a:defRPr>
      </a:lvl3pPr>
      <a:lvl4pPr marL="611985" indent="-71999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/>
          </a:solidFill>
          <a:latin typeface="+mn-lt"/>
          <a:ea typeface="+mn-ea"/>
          <a:cs typeface="+mn-cs"/>
        </a:defRPr>
      </a:lvl4pPr>
      <a:lvl5pPr marL="827979" indent="-71999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lnSpc>
                <a:spcPts val="1320"/>
              </a:lnSpc>
            </a:pPr>
            <a:r>
              <a:rPr lang="fr-FR" sz="700" dirty="0" smtClean="0">
                <a:latin typeface="Arial Black" panose="020B0A04020102020204" pitchFamily="34" charset="0"/>
              </a:rPr>
              <a:t>CIRCONCRIPTION de BÂGE 2025-2026</a:t>
            </a:r>
            <a:endParaRPr lang="fr-FR" sz="7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re 5"/>
          <p:cNvSpPr>
            <a:spLocks noGrp="1"/>
          </p:cNvSpPr>
          <p:nvPr>
            <p:ph type="title"/>
          </p:nvPr>
        </p:nvSpPr>
        <p:spPr bwMode="auto">
          <a:xfrm>
            <a:off x="2072680" y="988303"/>
            <a:ext cx="6984776" cy="86081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dirty="0" smtClean="0"/>
              <a:t> LE PLAN DE FORMATION</a:t>
            </a:r>
            <a:br>
              <a:rPr lang="fr-FR" dirty="0" smtClean="0"/>
            </a:br>
            <a:r>
              <a:rPr lang="fr-FR" dirty="0" smtClean="0"/>
              <a:t>		2025-2026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328" y="188639"/>
            <a:ext cx="1635499" cy="15676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680" y="2004733"/>
            <a:ext cx="6480720" cy="421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28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20"/>
              </a:lnSpc>
            </a:pPr>
            <a:r>
              <a:rPr lang="fr-FR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CIRCONCRIPTION de BÂGE 2025-2026</a:t>
            </a:r>
            <a:endParaRPr lang="fr-FR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620688"/>
            <a:ext cx="864096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20"/>
              </a:lnSpc>
            </a:pPr>
            <a:r>
              <a:rPr lang="fr-FR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CIRCONCRIPTION de BÂGE 2025-2026</a:t>
            </a:r>
            <a:endParaRPr lang="fr-FR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60" y="764704"/>
            <a:ext cx="7890565" cy="49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8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20"/>
              </a:lnSpc>
            </a:pPr>
            <a:r>
              <a:rPr lang="fr-FR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CIRCONCRIPTION de BÂGE 2025-2026</a:t>
            </a:r>
            <a:endParaRPr lang="fr-FR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60" y="620688"/>
            <a:ext cx="7128792" cy="54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7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20"/>
              </a:lnSpc>
            </a:pPr>
            <a:r>
              <a:rPr lang="fr-FR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CIRCONCRIPTION de BÂGE 2025-2026</a:t>
            </a:r>
            <a:endParaRPr lang="fr-FR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016" y="4465020"/>
            <a:ext cx="4608512" cy="18653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68" y="116632"/>
            <a:ext cx="5616624" cy="437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20"/>
              </a:lnSpc>
            </a:pPr>
            <a:r>
              <a:rPr lang="fr-FR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CIRCONCRIPTION de BÂGE 2025-2026</a:t>
            </a:r>
            <a:endParaRPr lang="fr-FR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60" y="836712"/>
            <a:ext cx="779073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55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20"/>
              </a:lnSpc>
            </a:pPr>
            <a:r>
              <a:rPr lang="fr-FR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CIRCONCRIPTION de BÂGE 2025-2026</a:t>
            </a:r>
            <a:endParaRPr lang="fr-FR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00" y="548680"/>
            <a:ext cx="6836045" cy="53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32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20"/>
              </a:lnSpc>
            </a:pPr>
            <a:r>
              <a:rPr lang="fr-FR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CIRCONCRIPTION de BÂGE 2025-2026</a:t>
            </a:r>
            <a:endParaRPr lang="fr-FR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32" y="332656"/>
            <a:ext cx="7416824" cy="567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37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20"/>
              </a:lnSpc>
            </a:pPr>
            <a:r>
              <a:rPr lang="fr-FR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CIRCONCRIPTION de BÂGE 2025-2026</a:t>
            </a:r>
            <a:endParaRPr lang="fr-FR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620688"/>
            <a:ext cx="7344816" cy="45528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08584" y="537321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Normalement après tout cela vous êtes inscrit au PDF de BAGE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883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20"/>
              </a:lnSpc>
            </a:pPr>
            <a:r>
              <a:rPr lang="fr-FR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CIRCONCRIPTION de BÂGE 2025-2026</a:t>
            </a:r>
            <a:endParaRPr lang="fr-FR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68624" y="5486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SOMMAIRE</a:t>
            </a:r>
            <a:endParaRPr lang="fr-FR" sz="24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560512" y="1196752"/>
            <a:ext cx="9145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88504" y="1700808"/>
            <a:ext cx="91090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OpenSymbol" panose="05010000000000000000" pitchFamily="2" charset="0"/>
                <a:ea typeface="OpenSymbol" panose="05010000000000000000" pitchFamily="2" charset="0"/>
              </a:rPr>
              <a:t> </a:t>
            </a:r>
            <a:r>
              <a:rPr lang="fr-FR" dirty="0" smtClean="0"/>
              <a:t>Comprendre l’organisation du PDF 2025-2026 : vignette 3</a:t>
            </a:r>
          </a:p>
          <a:p>
            <a:endParaRPr lang="fr-FR" dirty="0"/>
          </a:p>
          <a:p>
            <a:r>
              <a:rPr lang="fr-FR" dirty="0">
                <a:latin typeface="OpenSymbol" panose="05010000000000000000" pitchFamily="2" charset="0"/>
                <a:ea typeface="OpenSymbol" panose="05010000000000000000" pitchFamily="2" charset="0"/>
              </a:rPr>
              <a:t> </a:t>
            </a:r>
            <a:r>
              <a:rPr lang="fr-FR" dirty="0" smtClean="0"/>
              <a:t>Savoir à quoi je dois m’inscrire sur GAIA : vignettes 4 et 5</a:t>
            </a:r>
          </a:p>
          <a:p>
            <a:endParaRPr lang="fr-FR" dirty="0"/>
          </a:p>
          <a:p>
            <a:r>
              <a:rPr lang="fr-FR" dirty="0">
                <a:latin typeface="OpenSymbol" panose="05010000000000000000" pitchFamily="2" charset="0"/>
                <a:ea typeface="OpenSymbol" panose="05010000000000000000" pitchFamily="2" charset="0"/>
              </a:rPr>
              <a:t> </a:t>
            </a:r>
            <a:r>
              <a:rPr lang="fr-FR" dirty="0" smtClean="0"/>
              <a:t>Formations complémentaires au choix : vignette 6 et 7</a:t>
            </a:r>
          </a:p>
          <a:p>
            <a:endParaRPr lang="fr-FR" dirty="0"/>
          </a:p>
          <a:p>
            <a:r>
              <a:rPr lang="fr-FR" dirty="0">
                <a:latin typeface="OpenSymbol" panose="05010000000000000000" pitchFamily="2" charset="0"/>
                <a:ea typeface="OpenSymbol" panose="05010000000000000000" pitchFamily="2" charset="0"/>
              </a:rPr>
              <a:t> </a:t>
            </a:r>
            <a:r>
              <a:rPr lang="fr-FR" dirty="0" smtClean="0"/>
              <a:t>Le PAS A PAS pour s’inscrire dans GAIA : vignettes </a:t>
            </a:r>
            <a:r>
              <a:rPr lang="fr-FR" dirty="0"/>
              <a:t>8</a:t>
            </a:r>
            <a:r>
              <a:rPr lang="fr-FR" dirty="0" smtClean="0"/>
              <a:t> à 16</a:t>
            </a:r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2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Inscriptions individuelle dans GAIA du 3 au 17 octobre 2025</a:t>
            </a:r>
          </a:p>
          <a:p>
            <a:pPr algn="ctr"/>
            <a:r>
              <a:rPr lang="fr-FR" sz="2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Dispositif BAGE :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25D00100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22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20"/>
              </a:lnSpc>
            </a:pPr>
            <a:r>
              <a:rPr lang="fr-FR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CIRCONCRIPTION de BÂGE 2025-2026</a:t>
            </a:r>
            <a:endParaRPr lang="fr-FR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600">
            <a:off x="8393774" y="5622502"/>
            <a:ext cx="1327362" cy="8640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0472" y="908720"/>
            <a:ext cx="94330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/>
              <a:t>Cette année les directeurs reçoivent un </a:t>
            </a:r>
            <a:r>
              <a:rPr lang="fr-FR" sz="1400" b="1" u="sng" dirty="0" smtClean="0"/>
              <a:t>récapitulatif des heures de formations dans lesquelles les enseignants de l’école sont déjà répartis</a:t>
            </a:r>
            <a:r>
              <a:rPr lang="fr-FR" sz="1400" dirty="0" smtClean="0"/>
              <a:t>. Les contraintes imposées cette année nous ont conduit à cette organisation afin de permettre à chacun de savoir le nombre d’heures qui lui restait à choisir dans le PDF. </a:t>
            </a:r>
          </a:p>
          <a:p>
            <a:pPr algn="just"/>
            <a:r>
              <a:rPr lang="fr-FR" sz="1400" dirty="0" smtClean="0"/>
              <a:t>Certains enseignants sont déjà à 18h donc leur plan de formation est complet, pour les autres le choix reste restreint cette année et nous le regrettons sincèrement.</a:t>
            </a:r>
          </a:p>
          <a:p>
            <a:pPr algn="just"/>
            <a:r>
              <a:rPr lang="fr-FR" sz="1400" dirty="0" smtClean="0"/>
              <a:t>Ceci s’explique par toutes les obligations qui ont sont imposées et que nous vous explicitons ici : </a:t>
            </a:r>
          </a:p>
          <a:p>
            <a:endParaRPr lang="fr-FR" sz="1400" dirty="0" smtClean="0"/>
          </a:p>
          <a:p>
            <a:r>
              <a:rPr lang="fr-FR" sz="2000" b="1" dirty="0" smtClean="0">
                <a:sym typeface="Wingdings" panose="05000000000000000000" pitchFamily="2" charset="2"/>
              </a:rPr>
              <a:t>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sz="1600" b="1" u="sng" dirty="0" smtClean="0">
                <a:solidFill>
                  <a:schemeClr val="bg2"/>
                </a:solidFill>
              </a:rPr>
              <a:t>Le plan national pHARe </a:t>
            </a:r>
            <a:r>
              <a:rPr lang="fr-FR" sz="1600" dirty="0" smtClean="0">
                <a:solidFill>
                  <a:schemeClr val="accent5"/>
                </a:solidFill>
              </a:rPr>
              <a:t>: </a:t>
            </a:r>
            <a:endParaRPr lang="fr-FR" dirty="0" smtClean="0">
              <a:solidFill>
                <a:schemeClr val="accent5"/>
              </a:solidFill>
            </a:endParaRPr>
          </a:p>
          <a:p>
            <a:r>
              <a:rPr lang="fr-FR" dirty="0"/>
              <a:t>	</a:t>
            </a:r>
            <a:r>
              <a:rPr lang="fr-FR" dirty="0" smtClean="0">
                <a:latin typeface="OpenSymbol" panose="05010000000000000000" pitchFamily="2" charset="0"/>
                <a:ea typeface="OpenSymbol" panose="05010000000000000000" pitchFamily="2" charset="0"/>
              </a:rPr>
              <a:t> </a:t>
            </a:r>
            <a:r>
              <a:rPr lang="fr-FR" dirty="0" smtClean="0"/>
              <a:t> </a:t>
            </a:r>
            <a:r>
              <a:rPr lang="fr-FR" sz="1600" dirty="0" smtClean="0"/>
              <a:t>tous les enseignants et AESH doivent suivre cette formation sur 2025/2026 et 2026/2027 </a:t>
            </a:r>
            <a:r>
              <a:rPr lang="fr-FR" sz="1400" i="1" dirty="0" smtClean="0">
                <a:solidFill>
                  <a:schemeClr val="bg2"/>
                </a:solidFill>
              </a:rPr>
              <a:t>Attention : NOUS AVONS DU REVOIR LA REPARTITION ANNONCEE EN JUIN. </a:t>
            </a:r>
            <a:endParaRPr lang="fr-FR" sz="1600" i="1" dirty="0" smtClean="0">
              <a:solidFill>
                <a:schemeClr val="bg2"/>
              </a:solidFill>
            </a:endParaRPr>
          </a:p>
          <a:p>
            <a:r>
              <a:rPr lang="fr-FR" b="1" dirty="0">
                <a:sym typeface="Wingdings" panose="05000000000000000000" pitchFamily="2" charset="2"/>
              </a:rPr>
              <a:t> </a:t>
            </a:r>
            <a:r>
              <a:rPr lang="fr-FR" sz="1600" b="1" u="sng" dirty="0" smtClean="0">
                <a:solidFill>
                  <a:srgbClr val="7030A0"/>
                </a:solidFill>
              </a:rPr>
              <a:t>Le plan national LAICITE </a:t>
            </a:r>
            <a:r>
              <a:rPr lang="fr-FR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fr-FR" b="1" dirty="0"/>
              <a:t>	</a:t>
            </a:r>
            <a:r>
              <a:rPr lang="fr-FR" dirty="0">
                <a:latin typeface="OpenSymbol" panose="05010000000000000000" pitchFamily="2" charset="0"/>
                <a:ea typeface="OpenSymbol" panose="05010000000000000000" pitchFamily="2" charset="0"/>
              </a:rPr>
              <a:t>  </a:t>
            </a:r>
            <a:r>
              <a:rPr lang="fr-FR" sz="1400" dirty="0" smtClean="0"/>
              <a:t>pour </a:t>
            </a:r>
            <a:r>
              <a:rPr lang="fr-FR" sz="1400" dirty="0"/>
              <a:t>d</a:t>
            </a:r>
            <a:r>
              <a:rPr lang="fr-FR" sz="1400" dirty="0" smtClean="0"/>
              <a:t>es enseignants n’ayant pas encore suivi cette formation.</a:t>
            </a:r>
          </a:p>
          <a:p>
            <a:r>
              <a:rPr lang="fr-FR" b="1" dirty="0">
                <a:sym typeface="Wingdings" panose="05000000000000000000" pitchFamily="2" charset="2"/>
              </a:rPr>
              <a:t> 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sz="1600" b="1" u="sng" dirty="0" smtClean="0">
                <a:solidFill>
                  <a:schemeClr val="accent3"/>
                </a:solidFill>
              </a:rPr>
              <a:t>Les nouveaux PROGRAMMES :</a:t>
            </a:r>
            <a:endParaRPr lang="fr-FR" b="1" u="sng" dirty="0" smtClean="0">
              <a:solidFill>
                <a:schemeClr val="accent3"/>
              </a:solidFill>
            </a:endParaRPr>
          </a:p>
          <a:p>
            <a:r>
              <a:rPr lang="fr-FR" dirty="0"/>
              <a:t>	</a:t>
            </a:r>
            <a:r>
              <a:rPr lang="fr-FR" dirty="0">
                <a:latin typeface="OpenSymbol" panose="05010000000000000000" pitchFamily="2" charset="0"/>
                <a:ea typeface="OpenSymbol" panose="05010000000000000000" pitchFamily="2" charset="0"/>
              </a:rPr>
              <a:t> </a:t>
            </a:r>
            <a:r>
              <a:rPr lang="fr-FR" sz="1600" dirty="0">
                <a:latin typeface="OpenSymbol" panose="05010000000000000000" pitchFamily="2" charset="0"/>
                <a:ea typeface="OpenSymbol" panose="05010000000000000000" pitchFamily="2" charset="0"/>
              </a:rPr>
              <a:t> </a:t>
            </a:r>
            <a:r>
              <a:rPr lang="fr-FR" sz="1400" dirty="0">
                <a:solidFill>
                  <a:srgbClr val="0066FF"/>
                </a:solidFill>
              </a:rPr>
              <a:t>C1 et C2 </a:t>
            </a:r>
            <a:endParaRPr lang="fr-FR" sz="1600" dirty="0" smtClean="0">
              <a:solidFill>
                <a:srgbClr val="0066FF"/>
              </a:solidFill>
            </a:endParaRPr>
          </a:p>
          <a:p>
            <a:r>
              <a:rPr lang="fr-FR" sz="1400" dirty="0"/>
              <a:t>	</a:t>
            </a:r>
            <a:r>
              <a:rPr lang="fr-FR" sz="1400" dirty="0" smtClean="0"/>
              <a:t>24/25 : : temps formation déjà suivi mais pris </a:t>
            </a:r>
            <a:r>
              <a:rPr lang="fr-FR" sz="1400" dirty="0"/>
              <a:t>sur le plan  </a:t>
            </a:r>
            <a:r>
              <a:rPr lang="fr-FR" sz="1400" dirty="0" smtClean="0"/>
              <a:t>25/26. 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25/26 : il reste 6H à effectuer (3h en présentiel et 3h sur journée de solidarité)</a:t>
            </a:r>
          </a:p>
          <a:p>
            <a:r>
              <a:rPr lang="fr-FR" sz="1400" dirty="0"/>
              <a:t>	</a:t>
            </a:r>
            <a:r>
              <a:rPr lang="fr-FR" sz="1400" dirty="0">
                <a:latin typeface="OpenSymbol" panose="05010000000000000000" pitchFamily="2" charset="0"/>
                <a:ea typeface="OpenSymbol" panose="05010000000000000000" pitchFamily="2" charset="0"/>
              </a:rPr>
              <a:t>  </a:t>
            </a:r>
            <a:r>
              <a:rPr lang="fr-FR" sz="1400" dirty="0" smtClean="0">
                <a:solidFill>
                  <a:srgbClr val="0066FF"/>
                </a:solidFill>
              </a:rPr>
              <a:t>C3 </a:t>
            </a:r>
          </a:p>
          <a:p>
            <a:r>
              <a:rPr lang="fr-FR" sz="1400" dirty="0" smtClean="0"/>
              <a:t>	25/26 </a:t>
            </a:r>
            <a:r>
              <a:rPr lang="fr-FR" sz="1400" dirty="0"/>
              <a:t>: </a:t>
            </a:r>
            <a:r>
              <a:rPr lang="fr-FR" sz="1400" dirty="0" smtClean="0"/>
              <a:t>12H à </a:t>
            </a:r>
            <a:r>
              <a:rPr lang="fr-FR" sz="1400" dirty="0"/>
              <a:t>effectuer </a:t>
            </a:r>
            <a:r>
              <a:rPr lang="fr-FR" sz="1400" dirty="0" smtClean="0"/>
              <a:t>(6h </a:t>
            </a:r>
            <a:r>
              <a:rPr lang="fr-FR" sz="1400" dirty="0"/>
              <a:t>en </a:t>
            </a:r>
            <a:r>
              <a:rPr lang="fr-FR" sz="1400" dirty="0" smtClean="0"/>
              <a:t>présentiel + 3h en CEC + 3h </a:t>
            </a:r>
            <a:r>
              <a:rPr lang="fr-FR" sz="1400" dirty="0"/>
              <a:t>sur journée de solidarité</a:t>
            </a:r>
            <a:r>
              <a:rPr lang="fr-FR" sz="1400" dirty="0" smtClean="0"/>
              <a:t>)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  </a:t>
            </a:r>
            <a:r>
              <a:rPr lang="fr-FR" sz="1400" dirty="0" smtClean="0">
                <a:latin typeface="OpenSymbol" panose="05010000000000000000" pitchFamily="2" charset="0"/>
                <a:ea typeface="OpenSymbol" panose="05010000000000000000" pitchFamily="2" charset="0"/>
              </a:rPr>
              <a:t> </a:t>
            </a:r>
            <a:r>
              <a:rPr lang="fr-FR" sz="1400" dirty="0" smtClean="0"/>
              <a:t>pour les </a:t>
            </a:r>
            <a:r>
              <a:rPr lang="fr-FR" sz="1400" dirty="0" smtClean="0">
                <a:solidFill>
                  <a:srgbClr val="0066FF"/>
                </a:solidFill>
              </a:rPr>
              <a:t>TR et les T0 : 6h en présentiel </a:t>
            </a:r>
            <a:r>
              <a:rPr lang="fr-FR" sz="1400" dirty="0" smtClean="0">
                <a:solidFill>
                  <a:srgbClr val="FF0000"/>
                </a:solidFill>
              </a:rPr>
              <a:t>(3h lors du forum et 3h sur une autre date)</a:t>
            </a:r>
            <a:endParaRPr lang="fr-FR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fr-FR" sz="16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Les évaluations d’école</a:t>
            </a:r>
            <a:endParaRPr lang="fr-FR" sz="1600" b="1" dirty="0">
              <a:solidFill>
                <a:srgbClr val="92D05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fr-FR" sz="1600" b="1" dirty="0" smtClean="0">
                <a:solidFill>
                  <a:srgbClr val="0066FF"/>
                </a:solidFill>
                <a:sym typeface="Wingdings" panose="05000000000000000000" pitchFamily="2" charset="2"/>
              </a:rPr>
              <a:t>Les constellations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fr-FR" sz="1600" b="1" dirty="0" smtClean="0">
                <a:sym typeface="Wingdings" panose="05000000000000000000" pitchFamily="2" charset="2"/>
              </a:rPr>
              <a:t>Le savoir nager</a:t>
            </a:r>
            <a:endParaRPr lang="fr-FR" sz="1600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640632" y="229329"/>
            <a:ext cx="7416824" cy="46336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POUR COMPRENDRE LE PDF 2025/2026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3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entagone 33"/>
          <p:cNvSpPr/>
          <p:nvPr/>
        </p:nvSpPr>
        <p:spPr>
          <a:xfrm>
            <a:off x="234094" y="6081941"/>
            <a:ext cx="9408907" cy="371395"/>
          </a:xfrm>
          <a:prstGeom prst="homePlate">
            <a:avLst/>
          </a:prstGeom>
          <a:solidFill>
            <a:srgbClr val="CC0099"/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462424" y="3393354"/>
            <a:ext cx="5241074" cy="431939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999FF"/>
              </a:solidFill>
            </a:endParaRPr>
          </a:p>
        </p:txBody>
      </p:sp>
      <p:sp>
        <p:nvSpPr>
          <p:cNvPr id="25" name="Pentagone 24"/>
          <p:cNvSpPr/>
          <p:nvPr/>
        </p:nvSpPr>
        <p:spPr>
          <a:xfrm>
            <a:off x="288557" y="3359150"/>
            <a:ext cx="3943287" cy="361092"/>
          </a:xfrm>
          <a:prstGeom prst="homePlate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gradFill flip="none" rotWithShape="1">
                <a:gsLst>
                  <a:gs pos="0">
                    <a:schemeClr val="dk1">
                      <a:tint val="66000"/>
                      <a:satMod val="160000"/>
                    </a:schemeClr>
                  </a:gs>
                  <a:gs pos="50000">
                    <a:schemeClr val="dk1">
                      <a:tint val="44500"/>
                      <a:satMod val="160000"/>
                    </a:schemeClr>
                  </a:gs>
                  <a:gs pos="100000">
                    <a:schemeClr val="dk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5" name="Pentagone 4"/>
          <p:cNvSpPr/>
          <p:nvPr/>
        </p:nvSpPr>
        <p:spPr>
          <a:xfrm>
            <a:off x="547811" y="913380"/>
            <a:ext cx="4073135" cy="326841"/>
          </a:xfrm>
          <a:prstGeom prst="homePlat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CIRCONCRIPTION de BÂGE 2025 -  2026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08867" y="871600"/>
            <a:ext cx="3529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Constellations</a:t>
            </a:r>
            <a:endParaRPr lang="fr-FR" sz="2000" dirty="0"/>
          </a:p>
        </p:txBody>
      </p:sp>
      <p:sp>
        <p:nvSpPr>
          <p:cNvPr id="6" name="Pentagone 5"/>
          <p:cNvSpPr/>
          <p:nvPr/>
        </p:nvSpPr>
        <p:spPr>
          <a:xfrm>
            <a:off x="281236" y="2794430"/>
            <a:ext cx="3973693" cy="351903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bg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gradFill flip="none" rotWithShape="1">
                <a:gsLst>
                  <a:gs pos="0">
                    <a:schemeClr val="dk1">
                      <a:tint val="66000"/>
                      <a:satMod val="160000"/>
                    </a:schemeClr>
                  </a:gs>
                  <a:gs pos="50000">
                    <a:schemeClr val="dk1">
                      <a:tint val="44500"/>
                      <a:satMod val="160000"/>
                    </a:schemeClr>
                  </a:gs>
                  <a:gs pos="100000">
                    <a:schemeClr val="dk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1236" y="2716130"/>
            <a:ext cx="3657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Plan national pHARe</a:t>
            </a:r>
            <a:endParaRPr lang="fr-FR" sz="2400" dirty="0"/>
          </a:p>
        </p:txBody>
      </p:sp>
      <p:sp>
        <p:nvSpPr>
          <p:cNvPr id="8" name="Pentagone 7"/>
          <p:cNvSpPr/>
          <p:nvPr/>
        </p:nvSpPr>
        <p:spPr>
          <a:xfrm>
            <a:off x="548399" y="1347603"/>
            <a:ext cx="4067615" cy="295798"/>
          </a:xfrm>
          <a:prstGeom prst="homePlate">
            <a:avLst/>
          </a:prstGeom>
          <a:gradFill flip="none" rotWithShape="1">
            <a:gsLst>
              <a:gs pos="0">
                <a:srgbClr val="D0F490">
                  <a:shade val="30000"/>
                  <a:satMod val="115000"/>
                </a:srgbClr>
              </a:gs>
              <a:gs pos="50000">
                <a:srgbClr val="D0F490">
                  <a:shade val="67500"/>
                  <a:satMod val="115000"/>
                </a:srgbClr>
              </a:gs>
              <a:gs pos="100000">
                <a:srgbClr val="D0F49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08867" y="1321276"/>
            <a:ext cx="3750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Evaluation</a:t>
            </a:r>
            <a:r>
              <a:rPr lang="fr-FR" sz="2000" dirty="0" smtClean="0"/>
              <a:t> d’école</a:t>
            </a:r>
            <a:endParaRPr lang="fr-FR" sz="2000" dirty="0"/>
          </a:p>
        </p:txBody>
      </p:sp>
      <p:sp>
        <p:nvSpPr>
          <p:cNvPr id="10" name="Pentagone 9"/>
          <p:cNvSpPr/>
          <p:nvPr/>
        </p:nvSpPr>
        <p:spPr>
          <a:xfrm>
            <a:off x="252906" y="3927861"/>
            <a:ext cx="5420174" cy="41635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gradFill flip="none" rotWithShape="1">
                <a:gsLst>
                  <a:gs pos="0">
                    <a:schemeClr val="dk1">
                      <a:tint val="66000"/>
                      <a:satMod val="160000"/>
                    </a:schemeClr>
                  </a:gs>
                  <a:gs pos="50000">
                    <a:schemeClr val="dk1">
                      <a:tint val="44500"/>
                      <a:satMod val="160000"/>
                    </a:schemeClr>
                  </a:gs>
                  <a:gs pos="100000">
                    <a:schemeClr val="dk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8644" y="3857612"/>
            <a:ext cx="4747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Nouveaux programmes</a:t>
            </a:r>
            <a:endParaRPr lang="fr-FR" sz="2200" dirty="0"/>
          </a:p>
        </p:txBody>
      </p:sp>
      <p:sp>
        <p:nvSpPr>
          <p:cNvPr id="12" name="Pentagone 11"/>
          <p:cNvSpPr/>
          <p:nvPr/>
        </p:nvSpPr>
        <p:spPr>
          <a:xfrm>
            <a:off x="234095" y="5521276"/>
            <a:ext cx="5133368" cy="461212"/>
          </a:xfrm>
          <a:prstGeom prst="homePlate">
            <a:avLst/>
          </a:prstGeom>
          <a:gradFill>
            <a:gsLst>
              <a:gs pos="80800">
                <a:srgbClr val="002060"/>
              </a:gs>
              <a:gs pos="2000">
                <a:srgbClr val="002060"/>
              </a:gs>
              <a:gs pos="50000">
                <a:srgbClr val="002060">
                  <a:alpha val="35000"/>
                </a:srgbClr>
              </a:gs>
              <a:gs pos="100000">
                <a:srgbClr val="002060"/>
              </a:gs>
            </a:gsLst>
            <a:lin ang="16200000" scaled="1"/>
          </a:gra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57734" y="5527513"/>
            <a:ext cx="5180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Formations complémentaires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64222" y="2706816"/>
            <a:ext cx="5256304" cy="563189"/>
          </a:xfrm>
          <a:prstGeom prst="rect">
            <a:avLst/>
          </a:prstGeom>
          <a:gradFill flip="none" rotWithShape="1">
            <a:gsLst>
              <a:gs pos="0">
                <a:srgbClr val="E593A3">
                  <a:tint val="66000"/>
                  <a:satMod val="160000"/>
                </a:srgbClr>
              </a:gs>
              <a:gs pos="50000">
                <a:srgbClr val="E593A3">
                  <a:tint val="44500"/>
                  <a:satMod val="160000"/>
                </a:srgbClr>
              </a:gs>
              <a:gs pos="100000">
                <a:srgbClr val="E593A3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462423" y="2708203"/>
            <a:ext cx="536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b="1" dirty="0" smtClean="0"/>
              <a:t>6 h </a:t>
            </a:r>
            <a:r>
              <a:rPr lang="fr-FR" sz="1600" dirty="0"/>
              <a:t>(3h présentiel/3h </a:t>
            </a:r>
            <a:r>
              <a:rPr lang="fr-FR" sz="1600" dirty="0" smtClean="0"/>
              <a:t>distanciel)  MODULE </a:t>
            </a:r>
            <a:r>
              <a:rPr lang="fr-FR" sz="1600" b="1" dirty="0"/>
              <a:t>23226</a:t>
            </a:r>
            <a:r>
              <a:rPr lang="fr-FR" sz="1600" dirty="0"/>
              <a:t> </a:t>
            </a: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b="1" smtClean="0"/>
              <a:t>3h</a:t>
            </a:r>
            <a:r>
              <a:rPr lang="fr-FR" sz="1600" smtClean="0"/>
              <a:t> (pour </a:t>
            </a:r>
            <a:r>
              <a:rPr lang="fr-FR" sz="1600" dirty="0" smtClean="0"/>
              <a:t>les formés en 23 </a:t>
            </a:r>
            <a:r>
              <a:rPr lang="fr-FR" sz="1600" smtClean="0"/>
              <a:t>24)      </a:t>
            </a:r>
            <a:r>
              <a:rPr lang="fr-FR" sz="1600" dirty="0"/>
              <a:t>MODULE </a:t>
            </a:r>
            <a:r>
              <a:rPr lang="fr-FR" sz="1600" b="1" dirty="0"/>
              <a:t>23227 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4892311" y="1293853"/>
            <a:ext cx="4934385" cy="27972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502443" y="1252390"/>
            <a:ext cx="163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9 h 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892311" y="912296"/>
            <a:ext cx="4934385" cy="30777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- 12h</a:t>
            </a:r>
            <a:r>
              <a:rPr lang="fr-FR" sz="1400" dirty="0" smtClean="0"/>
              <a:t> </a:t>
            </a:r>
            <a:r>
              <a:rPr lang="fr-FR" sz="1400" dirty="0"/>
              <a:t>hors temps </a:t>
            </a:r>
            <a:r>
              <a:rPr lang="fr-FR" sz="1400" dirty="0" smtClean="0"/>
              <a:t>scolaire + </a:t>
            </a:r>
            <a:r>
              <a:rPr lang="fr-FR" sz="1400" b="1" dirty="0" smtClean="0"/>
              <a:t> 6h</a:t>
            </a:r>
            <a:r>
              <a:rPr lang="fr-FR" sz="1400" dirty="0" smtClean="0"/>
              <a:t> avec remplacement</a:t>
            </a:r>
            <a:endParaRPr lang="fr-FR" sz="1463" dirty="0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1599696" y="2156933"/>
            <a:ext cx="7535535" cy="461665"/>
          </a:xfrm>
          <a:prstGeom prst="rect">
            <a:avLst/>
          </a:prstGeom>
          <a:solidFill>
            <a:srgbClr val="0099FF"/>
          </a:solidFill>
          <a:ln w="38100">
            <a:solidFill>
              <a:schemeClr val="accent1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je dois m’inscrire sur GAIA</a:t>
            </a:r>
            <a:endParaRPr lang="fr-FR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599696" y="331635"/>
            <a:ext cx="779268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je suis inscrit(e) par la circonscription</a:t>
            </a:r>
            <a:endParaRPr lang="fr-FR" sz="2400" dirty="0"/>
          </a:p>
        </p:txBody>
      </p:sp>
      <p:sp>
        <p:nvSpPr>
          <p:cNvPr id="22" name="Rectangle 21"/>
          <p:cNvSpPr/>
          <p:nvPr/>
        </p:nvSpPr>
        <p:spPr>
          <a:xfrm>
            <a:off x="5997757" y="4023669"/>
            <a:ext cx="3645245" cy="132447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29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6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+ 3h Journée solidarité + 3h en CEC (CM1, CM2)</a:t>
            </a: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 et C2 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6h effectuées en juin 25 +</a:t>
            </a:r>
          </a:p>
          <a:p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3h en 25/26  + 3h journée de solidarité en 25/26</a:t>
            </a:r>
          </a:p>
          <a:p>
            <a:r>
              <a:rPr lang="fr-FR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 et T0 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6h en 25/26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23836" y="5505400"/>
            <a:ext cx="4109684" cy="521674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solidFill>
                  <a:schemeClr val="bg1"/>
                </a:solidFill>
              </a:rPr>
              <a:t>FORUM, EPS, NUMERIQUE, MATERNELLE, SUITE EVAL, EAFC, ASH…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05212" y="3353181"/>
            <a:ext cx="305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Plan national LAICITE</a:t>
            </a:r>
            <a:endParaRPr lang="fr-FR" sz="2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499136" y="3428409"/>
            <a:ext cx="5192493" cy="338554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- </a:t>
            </a:r>
            <a:r>
              <a:rPr lang="fr-FR" sz="1600" b="1" dirty="0" smtClean="0"/>
              <a:t>6 h </a:t>
            </a:r>
            <a:r>
              <a:rPr lang="fr-FR" sz="1600" dirty="0" smtClean="0"/>
              <a:t>(3h présentiel/3h distanciel)    MODULE </a:t>
            </a:r>
            <a:r>
              <a:rPr lang="fr-FR" sz="1600" b="1" dirty="0"/>
              <a:t>23228</a:t>
            </a:r>
            <a:endParaRPr lang="fr-FR" sz="1600" b="1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519824" y="4632793"/>
            <a:ext cx="4289160" cy="524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8316"/>
              </p:ext>
            </p:extLst>
          </p:nvPr>
        </p:nvGraphicFramePr>
        <p:xfrm>
          <a:off x="128464" y="4495463"/>
          <a:ext cx="5789377" cy="86144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789377">
                  <a:extLst>
                    <a:ext uri="{9D8B030D-6E8A-4147-A177-3AD203B41FA5}">
                      <a16:colId xmlns:a16="http://schemas.microsoft.com/office/drawing/2014/main" val="4096559687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Cas 1 : Formation </a:t>
                      </a:r>
                      <a:r>
                        <a:rPr lang="fr-FR" sz="1200" dirty="0">
                          <a:effectLst/>
                        </a:rPr>
                        <a:t>nouveaux programmes C1 et </a:t>
                      </a:r>
                      <a:r>
                        <a:rPr lang="fr-FR" sz="1200" dirty="0" smtClean="0">
                          <a:effectLst/>
                        </a:rPr>
                        <a:t>C2        MODULE 23223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62057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 smtClean="0">
                          <a:effectLst/>
                        </a:rPr>
                        <a:t>Cas 2 </a:t>
                      </a:r>
                      <a:r>
                        <a:rPr lang="fr-FR" sz="1200" dirty="0" smtClean="0">
                          <a:effectLst/>
                        </a:rPr>
                        <a:t>: Formation nouveaux programmes C3</a:t>
                      </a:r>
                      <a:r>
                        <a:rPr lang="fr-FR" sz="1200" baseline="0" dirty="0" smtClean="0">
                          <a:effectLst/>
                        </a:rPr>
                        <a:t>                  </a:t>
                      </a:r>
                      <a:r>
                        <a:rPr lang="fr-FR" sz="1200" b="1" baseline="0" dirty="0" smtClean="0">
                          <a:effectLst/>
                        </a:rPr>
                        <a:t>MODULE 23224</a:t>
                      </a:r>
                      <a:endParaRPr lang="fr-FR" sz="1200" b="1" dirty="0" smtClean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9798737"/>
                  </a:ext>
                </a:extLst>
              </a:tr>
              <a:tr h="249555">
                <a:tc>
                  <a:txBody>
                    <a:bodyPr/>
                    <a:lstStyle/>
                    <a:p>
                      <a:pPr marL="0" marR="0" lvl="0" indent="0" algn="l" defTabSz="914378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effectLst/>
                        </a:rPr>
                        <a:t>Cas 3 </a:t>
                      </a:r>
                      <a:r>
                        <a:rPr lang="fr-FR" sz="1200" dirty="0" smtClean="0">
                          <a:effectLst/>
                        </a:rPr>
                        <a:t>: </a:t>
                      </a:r>
                      <a:r>
                        <a:rPr lang="fr-FR" sz="1100" dirty="0" smtClean="0">
                          <a:effectLst/>
                        </a:rPr>
                        <a:t>Formation nouveaux programmes spécifique TR/T0     </a:t>
                      </a:r>
                      <a:r>
                        <a:rPr lang="fr-FR" sz="1100" b="1" dirty="0" smtClean="0">
                          <a:effectLst/>
                        </a:rPr>
                        <a:t>MODULE 24225</a:t>
                      </a:r>
                      <a:endParaRPr lang="fr-FR" sz="105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3893887"/>
                  </a:ext>
                </a:extLst>
              </a:tr>
            </a:tbl>
          </a:graphicData>
        </a:graphic>
      </p:graphicFrame>
      <p:sp>
        <p:nvSpPr>
          <p:cNvPr id="28" name="Pentagone 27"/>
          <p:cNvSpPr/>
          <p:nvPr/>
        </p:nvSpPr>
        <p:spPr>
          <a:xfrm>
            <a:off x="547811" y="1752465"/>
            <a:ext cx="4067615" cy="295798"/>
          </a:xfrm>
          <a:prstGeom prst="homePlate">
            <a:avLst/>
          </a:prstGeom>
          <a:gradFill flip="none" rotWithShape="1">
            <a:gsLst>
              <a:gs pos="0">
                <a:srgbClr val="D0F490">
                  <a:shade val="30000"/>
                  <a:satMod val="115000"/>
                </a:srgbClr>
              </a:gs>
              <a:gs pos="50000">
                <a:srgbClr val="D0F490">
                  <a:shade val="67500"/>
                  <a:satMod val="115000"/>
                </a:srgbClr>
              </a:gs>
              <a:gs pos="100000">
                <a:srgbClr val="D0F49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603347" y="1683928"/>
            <a:ext cx="3750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Suite évaluation d’école</a:t>
            </a:r>
            <a:endParaRPr lang="fr-FR" sz="2000" dirty="0"/>
          </a:p>
        </p:txBody>
      </p:sp>
      <p:sp>
        <p:nvSpPr>
          <p:cNvPr id="30" name="Rectangle 29"/>
          <p:cNvSpPr/>
          <p:nvPr/>
        </p:nvSpPr>
        <p:spPr>
          <a:xfrm>
            <a:off x="4892311" y="1663185"/>
            <a:ext cx="4934386" cy="40899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Nombre d’heures en fonction du projet déposé auprès de l’IEN (voir tableau école) 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48239" y="6055021"/>
            <a:ext cx="1032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Je suis directeur : je m’inscris </a:t>
            </a:r>
            <a:r>
              <a:rPr lang="fr-FR" dirty="0">
                <a:solidFill>
                  <a:schemeClr val="bg1"/>
                </a:solidFill>
              </a:rPr>
              <a:t>au module </a:t>
            </a:r>
            <a:r>
              <a:rPr lang="fr-FR" b="1" dirty="0" smtClean="0">
                <a:solidFill>
                  <a:schemeClr val="bg1"/>
                </a:solidFill>
              </a:rPr>
              <a:t>23231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Formation </a:t>
            </a:r>
            <a:r>
              <a:rPr lang="fr-FR" smtClean="0">
                <a:solidFill>
                  <a:schemeClr val="bg1"/>
                </a:solidFill>
              </a:rPr>
              <a:t>continue des </a:t>
            </a:r>
            <a:r>
              <a:rPr lang="fr-FR" dirty="0" smtClean="0">
                <a:solidFill>
                  <a:schemeClr val="bg1"/>
                </a:solidFill>
              </a:rPr>
              <a:t>directeurs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4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3340" y="2725367"/>
            <a:ext cx="5186204" cy="30161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6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fr-FR" sz="1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fr-FR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 Plan national pHARe 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6 </a:t>
            </a:r>
            <a:r>
              <a:rPr lang="fr-FR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 (3h présentiel/3h distanciel) 	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OpenSymbol" panose="05010000000000000000" pitchFamily="2" charset="0"/>
                <a:ea typeface="OpenSymbol" panose="05010000000000000000" pitchFamily="2" charset="0"/>
              </a:rPr>
              <a:t>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MODULE 23226 </a:t>
            </a:r>
          </a:p>
          <a:p>
            <a:endParaRPr lang="fr-FR" sz="16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fr-FR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 Formation nouveaux programmes spécifique TR/T0</a:t>
            </a:r>
            <a:r>
              <a:rPr lang="fr-FR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: 6 h	</a:t>
            </a:r>
            <a:r>
              <a:rPr lang="fr-FR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OpenSymbol" panose="05010000000000000000" pitchFamily="2" charset="0"/>
                <a:ea typeface="OpenSymbol" panose="05010000000000000000" pitchFamily="2" charset="0"/>
              </a:rPr>
              <a:t> </a:t>
            </a:r>
            <a:r>
              <a:rPr lang="fr-FR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MODULE 24225</a:t>
            </a:r>
          </a:p>
          <a:p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fr-FR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fr-FR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fr-FR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CIRCONCRIPTION de BÂGE 2025-2026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849" t="37266" r="30324" b="615"/>
          <a:stretch/>
        </p:blipFill>
        <p:spPr>
          <a:xfrm>
            <a:off x="111337" y="3264444"/>
            <a:ext cx="4514010" cy="222359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72480" y="2080174"/>
            <a:ext cx="3456384" cy="369332"/>
          </a:xfrm>
          <a:prstGeom prst="rect">
            <a:avLst/>
          </a:prstGeom>
          <a:solidFill>
            <a:srgbClr val="009999"/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9h : Formation spécifique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16982" y="2184958"/>
            <a:ext cx="478365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18h : Plan de formation de circonscription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18407" y="1935150"/>
            <a:ext cx="54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+</a:t>
            </a:r>
            <a:endParaRPr lang="fr-FR" sz="4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72480" y="2480398"/>
            <a:ext cx="406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sz="1600" dirty="0" smtClean="0"/>
              <a:t>Je suis inscrit directement par</a:t>
            </a:r>
          </a:p>
          <a:p>
            <a:r>
              <a:rPr lang="fr-FR" sz="1600" dirty="0" smtClean="0"/>
              <a:t> le pôle de formation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15" name="Pentagone 14"/>
          <p:cNvSpPr/>
          <p:nvPr/>
        </p:nvSpPr>
        <p:spPr>
          <a:xfrm>
            <a:off x="101758" y="914210"/>
            <a:ext cx="5025008" cy="57606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4232920" y="3434620"/>
            <a:ext cx="375605" cy="5228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62365" y="90684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Je suis T0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4811371" y="4243048"/>
            <a:ext cx="457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just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vérifie dans le tableau envoyé à l’école ce à quoi je suis déjà inscrit et </a:t>
            </a:r>
            <a:r>
              <a:rPr lang="fr-FR" sz="16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choisis dans le PDF pour les heures restantes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2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1280592" y="482547"/>
            <a:ext cx="7890748" cy="48726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CIRCONCRIPTION de BÂGE 2025 2026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049502" y="51060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Formations proposées par la </a:t>
            </a:r>
            <a:r>
              <a:rPr lang="fr-FR" b="1" dirty="0" smtClean="0">
                <a:solidFill>
                  <a:schemeClr val="bg1"/>
                </a:solidFill>
              </a:rPr>
              <a:t>circonscription, le pôle, l’ASH l’EAFC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00" y="1124744"/>
            <a:ext cx="899881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CIRCONCRIPTION de BÂGE 2024-2025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1556792"/>
            <a:ext cx="9371504" cy="306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96616" y="230077"/>
            <a:ext cx="7429500" cy="722461"/>
          </a:xfrm>
        </p:spPr>
        <p:txBody>
          <a:bodyPr/>
          <a:lstStyle/>
          <a:p>
            <a:r>
              <a:rPr lang="fr-FR" sz="4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A PAS DANS GAIA</a:t>
            </a:r>
            <a:endParaRPr lang="fr-FR" sz="48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CIRCONCRIPTION de BÂGE 2025-2026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14496"/>
          <a:stretch/>
        </p:blipFill>
        <p:spPr>
          <a:xfrm>
            <a:off x="1928664" y="1052736"/>
            <a:ext cx="633670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320"/>
              </a:lnSpc>
            </a:pPr>
            <a:r>
              <a:rPr lang="fr-FR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CIRCONCRIPTION de BÂGE 2025-2026</a:t>
            </a:r>
            <a:endParaRPr lang="fr-FR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08" y="620689"/>
            <a:ext cx="7580907" cy="55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47653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12217</TotalTime>
  <Words>701</Words>
  <Application>Microsoft Office PowerPoint</Application>
  <DocSecurity>0</DocSecurity>
  <PresentationFormat>Format A4 (210 x 297 mm)</PresentationFormat>
  <Paragraphs>96</Paragraphs>
  <Slides>17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Comic Sans MS</vt:lpstr>
      <vt:lpstr>Marianne</vt:lpstr>
      <vt:lpstr>OpenSymbol</vt:lpstr>
      <vt:lpstr>Times New Roman</vt:lpstr>
      <vt:lpstr>Wingdings</vt:lpstr>
      <vt:lpstr>MINISTÈRIEL</vt:lpstr>
      <vt:lpstr> LE PLAN DE FORMATION   2025-2026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PAS A PAS DANS GAIA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A4</dc:title>
  <dc:subject>Client</dc:subject>
  <dc:creator>Microsoft Office User</dc:creator>
  <cp:keywords/>
  <dc:description/>
  <cp:lastModifiedBy>circo</cp:lastModifiedBy>
  <cp:revision>370</cp:revision>
  <cp:lastPrinted>2024-09-18T09:42:31Z</cp:lastPrinted>
  <dcterms:created xsi:type="dcterms:W3CDTF">2020-07-03T12:53:24Z</dcterms:created>
  <dcterms:modified xsi:type="dcterms:W3CDTF">2025-10-05T14:34:36Z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